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141"/>
  </p:notesMasterIdLst>
  <p:sldIdLst>
    <p:sldId id="256" r:id="rId2"/>
    <p:sldId id="257" r:id="rId3"/>
    <p:sldId id="422" r:id="rId4"/>
    <p:sldId id="538" r:id="rId5"/>
    <p:sldId id="635" r:id="rId6"/>
    <p:sldId id="636" r:id="rId7"/>
    <p:sldId id="637" r:id="rId8"/>
    <p:sldId id="638" r:id="rId9"/>
    <p:sldId id="639" r:id="rId10"/>
    <p:sldId id="640" r:id="rId11"/>
    <p:sldId id="641" r:id="rId12"/>
    <p:sldId id="642" r:id="rId13"/>
    <p:sldId id="649" r:id="rId14"/>
    <p:sldId id="643" r:id="rId15"/>
    <p:sldId id="644" r:id="rId16"/>
    <p:sldId id="648" r:id="rId17"/>
    <p:sldId id="645" r:id="rId18"/>
    <p:sldId id="646" r:id="rId19"/>
    <p:sldId id="647" r:id="rId20"/>
    <p:sldId id="651" r:id="rId21"/>
    <p:sldId id="652" r:id="rId22"/>
    <p:sldId id="653" r:id="rId23"/>
    <p:sldId id="654" r:id="rId24"/>
    <p:sldId id="650" r:id="rId25"/>
    <p:sldId id="655" r:id="rId26"/>
    <p:sldId id="656" r:id="rId27"/>
    <p:sldId id="657" r:id="rId28"/>
    <p:sldId id="658" r:id="rId29"/>
    <p:sldId id="659" r:id="rId30"/>
    <p:sldId id="660" r:id="rId31"/>
    <p:sldId id="661" r:id="rId32"/>
    <p:sldId id="662" r:id="rId33"/>
    <p:sldId id="663" r:id="rId34"/>
    <p:sldId id="664" r:id="rId35"/>
    <p:sldId id="665" r:id="rId36"/>
    <p:sldId id="436" r:id="rId37"/>
    <p:sldId id="539" r:id="rId38"/>
    <p:sldId id="540" r:id="rId39"/>
    <p:sldId id="541" r:id="rId40"/>
    <p:sldId id="542" r:id="rId41"/>
    <p:sldId id="543" r:id="rId42"/>
    <p:sldId id="537" r:id="rId43"/>
    <p:sldId id="545" r:id="rId44"/>
    <p:sldId id="546" r:id="rId45"/>
    <p:sldId id="547" r:id="rId46"/>
    <p:sldId id="548" r:id="rId47"/>
    <p:sldId id="549" r:id="rId48"/>
    <p:sldId id="550" r:id="rId49"/>
    <p:sldId id="551" r:id="rId50"/>
    <p:sldId id="544" r:id="rId51"/>
    <p:sldId id="552" r:id="rId52"/>
    <p:sldId id="553" r:id="rId53"/>
    <p:sldId id="554" r:id="rId54"/>
    <p:sldId id="555" r:id="rId55"/>
    <p:sldId id="556" r:id="rId56"/>
    <p:sldId id="557" r:id="rId57"/>
    <p:sldId id="558" r:id="rId58"/>
    <p:sldId id="559" r:id="rId59"/>
    <p:sldId id="560" r:id="rId60"/>
    <p:sldId id="561" r:id="rId61"/>
    <p:sldId id="562" r:id="rId62"/>
    <p:sldId id="563" r:id="rId63"/>
    <p:sldId id="564" r:id="rId64"/>
    <p:sldId id="565" r:id="rId65"/>
    <p:sldId id="566" r:id="rId66"/>
    <p:sldId id="567" r:id="rId67"/>
    <p:sldId id="568" r:id="rId68"/>
    <p:sldId id="569" r:id="rId69"/>
    <p:sldId id="570" r:id="rId70"/>
    <p:sldId id="571" r:id="rId71"/>
    <p:sldId id="572" r:id="rId72"/>
    <p:sldId id="573" r:id="rId73"/>
    <p:sldId id="574" r:id="rId74"/>
    <p:sldId id="575" r:id="rId75"/>
    <p:sldId id="578" r:id="rId76"/>
    <p:sldId id="576" r:id="rId77"/>
    <p:sldId id="577" r:id="rId78"/>
    <p:sldId id="579" r:id="rId79"/>
    <p:sldId id="580" r:id="rId80"/>
    <p:sldId id="581" r:id="rId81"/>
    <p:sldId id="582" r:id="rId82"/>
    <p:sldId id="583" r:id="rId83"/>
    <p:sldId id="584" r:id="rId84"/>
    <p:sldId id="585" r:id="rId85"/>
    <p:sldId id="586" r:id="rId86"/>
    <p:sldId id="587" r:id="rId87"/>
    <p:sldId id="588" r:id="rId88"/>
    <p:sldId id="589" r:id="rId89"/>
    <p:sldId id="590" r:id="rId90"/>
    <p:sldId id="591" r:id="rId91"/>
    <p:sldId id="592" r:id="rId92"/>
    <p:sldId id="593" r:id="rId93"/>
    <p:sldId id="594" r:id="rId94"/>
    <p:sldId id="595" r:id="rId95"/>
    <p:sldId id="596" r:id="rId96"/>
    <p:sldId id="597" r:id="rId97"/>
    <p:sldId id="668" r:id="rId98"/>
    <p:sldId id="672" r:id="rId99"/>
    <p:sldId id="669" r:id="rId100"/>
    <p:sldId id="598" r:id="rId101"/>
    <p:sldId id="599" r:id="rId102"/>
    <p:sldId id="600" r:id="rId103"/>
    <p:sldId id="601" r:id="rId104"/>
    <p:sldId id="602" r:id="rId105"/>
    <p:sldId id="603" r:id="rId106"/>
    <p:sldId id="604" r:id="rId107"/>
    <p:sldId id="605" r:id="rId108"/>
    <p:sldId id="606" r:id="rId109"/>
    <p:sldId id="607" r:id="rId110"/>
    <p:sldId id="608" r:id="rId111"/>
    <p:sldId id="609" r:id="rId112"/>
    <p:sldId id="610" r:id="rId113"/>
    <p:sldId id="611" r:id="rId114"/>
    <p:sldId id="612" r:id="rId115"/>
    <p:sldId id="613" r:id="rId116"/>
    <p:sldId id="614" r:id="rId117"/>
    <p:sldId id="615" r:id="rId118"/>
    <p:sldId id="616" r:id="rId119"/>
    <p:sldId id="617" r:id="rId120"/>
    <p:sldId id="618" r:id="rId121"/>
    <p:sldId id="619" r:id="rId122"/>
    <p:sldId id="620" r:id="rId123"/>
    <p:sldId id="621" r:id="rId124"/>
    <p:sldId id="622" r:id="rId125"/>
    <p:sldId id="623" r:id="rId126"/>
    <p:sldId id="624" r:id="rId127"/>
    <p:sldId id="625" r:id="rId128"/>
    <p:sldId id="626" r:id="rId129"/>
    <p:sldId id="627" r:id="rId130"/>
    <p:sldId id="628" r:id="rId131"/>
    <p:sldId id="629" r:id="rId132"/>
    <p:sldId id="630" r:id="rId133"/>
    <p:sldId id="631" r:id="rId134"/>
    <p:sldId id="632" r:id="rId135"/>
    <p:sldId id="634" r:id="rId136"/>
    <p:sldId id="666" r:id="rId137"/>
    <p:sldId id="670" r:id="rId138"/>
    <p:sldId id="671" r:id="rId139"/>
    <p:sldId id="440" r:id="rId140"/>
  </p:sldIdLst>
  <p:sldSz cx="12192000" cy="6858000"/>
  <p:notesSz cx="6648450" cy="97821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189C332-5D43-4A60-A3F4-80866F5E9B56}">
          <p14:sldIdLst>
            <p14:sldId id="256"/>
            <p14:sldId id="257"/>
          </p14:sldIdLst>
        </p14:section>
        <p14:section name="DAG图" id="{4CF6FF2E-4D67-4928-A727-02CC12708D5E}">
          <p14:sldIdLst>
            <p14:sldId id="422"/>
            <p14:sldId id="538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9"/>
            <p14:sldId id="643"/>
            <p14:sldId id="644"/>
            <p14:sldId id="648"/>
            <p14:sldId id="645"/>
            <p14:sldId id="646"/>
            <p14:sldId id="647"/>
            <p14:sldId id="651"/>
            <p14:sldId id="652"/>
            <p14:sldId id="653"/>
            <p14:sldId id="654"/>
            <p14:sldId id="650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</p14:sldIdLst>
        </p14:section>
        <p14:section name="拓扑排序" id="{A5D67ED4-AC58-4AA2-8EAF-5D20AF5C1555}">
          <p14:sldIdLst>
            <p14:sldId id="436"/>
            <p14:sldId id="539"/>
            <p14:sldId id="540"/>
            <p14:sldId id="541"/>
            <p14:sldId id="542"/>
            <p14:sldId id="543"/>
            <p14:sldId id="537"/>
            <p14:sldId id="545"/>
            <p14:sldId id="546"/>
            <p14:sldId id="547"/>
            <p14:sldId id="548"/>
            <p14:sldId id="549"/>
            <p14:sldId id="550"/>
            <p14:sldId id="551"/>
            <p14:sldId id="544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8"/>
            <p14:sldId id="576"/>
            <p14:sldId id="577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668"/>
            <p14:sldId id="672"/>
            <p14:sldId id="669"/>
          </p14:sldIdLst>
        </p14:section>
        <p14:section name="关键路径" id="{79E2E301-A36C-46FD-953F-3B76E8D1387D}">
          <p14:sldIdLst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4"/>
            <p14:sldId id="666"/>
            <p14:sldId id="670"/>
            <p14:sldId id="671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FF00"/>
    <a:srgbClr val="030305"/>
    <a:srgbClr val="EA2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66" autoAdjust="0"/>
    <p:restoredTop sz="94633" autoAdjust="0"/>
  </p:normalViewPr>
  <p:slideViewPr>
    <p:cSldViewPr>
      <p:cViewPr varScale="1">
        <p:scale>
          <a:sx n="93" d="100"/>
          <a:sy n="93" d="100"/>
        </p:scale>
        <p:origin x="154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9338"/>
    </p:cViewPr>
  </p:sorterViewPr>
  <p:notesViewPr>
    <p:cSldViewPr>
      <p:cViewPr varScale="1">
        <p:scale>
          <a:sx n="78" d="100"/>
          <a:sy n="78" d="100"/>
        </p:scale>
        <p:origin x="3440" y="56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9862" cy="3668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6613"/>
            <a:ext cx="4876800" cy="440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fld id="{44192EF7-8FAB-4DBB-ABF4-5586931266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88667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A3A8806F-00E4-4B0F-8129-1EF3D61F8955}" type="slidenum">
              <a:rPr lang="en-US" altLang="zh-CN">
                <a:latin typeface="Tahoma" pitchFamily="34" charset="0"/>
              </a:rPr>
              <a:pPr/>
              <a:t>1</a:t>
            </a:fld>
            <a:endParaRPr lang="en-US" altLang="zh-CN">
              <a:latin typeface="Tahoma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8" y="733425"/>
            <a:ext cx="6519862" cy="3668713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91342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2654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9190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2011</a:t>
            </a:r>
            <a:r>
              <a:rPr lang="zh-CN" altLang="en-US" dirty="0"/>
              <a:t>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97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3894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2014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98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8993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真题，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99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7518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此处</a:t>
            </a:r>
            <a:r>
              <a:rPr lang="en-US" altLang="zh-CN" dirty="0" err="1"/>
              <a:t>vl</a:t>
            </a:r>
            <a:r>
              <a:rPr lang="en-US" altLang="zh-CN" dirty="0"/>
              <a:t>(6)=</a:t>
            </a:r>
            <a:r>
              <a:rPr lang="en-US" altLang="zh-CN" dirty="0" err="1"/>
              <a:t>ve</a:t>
            </a:r>
            <a:r>
              <a:rPr lang="en-US" altLang="zh-CN" dirty="0"/>
              <a:t>(6)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7597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6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831555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1320800" y="1752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831556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309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7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E8257D-4324-4B54-84F1-9DF7643E6C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449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954A3-4CD6-4380-9755-D58C5B8234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0168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13800" y="304800"/>
            <a:ext cx="2667000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304800"/>
            <a:ext cx="77978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51B09-66EC-45E5-AE1C-5A8D558185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965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46223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E908A-4C76-459A-A336-37A616541A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6927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131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F5805-154D-4E02-8BA6-8EF81656EB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27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8223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D377F-8464-43C9-A800-6DC803F35E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927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B7E49-A5DE-4565-B108-DFEFBDF55E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230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9E671-B5A5-44DF-9119-2707DFA0BA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6718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1032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9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70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1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2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3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4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5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6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7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8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9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0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1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2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3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4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5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6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7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8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9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0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1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40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41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2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3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4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5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6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7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8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9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0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1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2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3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4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5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6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7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8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9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0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1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2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3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4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5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6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7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8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9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3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5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6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8" name="Arc 62"/>
              <p:cNvSpPr>
                <a:spLocks/>
              </p:cNvSpPr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T0" fmla="*/ 117 w 43195"/>
                  <a:gd name="T1" fmla="*/ 0 h 43200"/>
                  <a:gd name="T2" fmla="*/ 0 w 43195"/>
                  <a:gd name="T3" fmla="*/ 122 h 43200"/>
                  <a:gd name="T4" fmla="*/ 119 w 43195"/>
                  <a:gd name="T5" fmla="*/ 12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3048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9050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30529" name="Rectangle 6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8" name="页脚占位符 3"/>
          <p:cNvSpPr txBox="1">
            <a:spLocks/>
          </p:cNvSpPr>
          <p:nvPr userDrawn="1"/>
        </p:nvSpPr>
        <p:spPr bwMode="auto">
          <a:xfrm>
            <a:off x="4461835" y="6240257"/>
            <a:ext cx="701896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/>
              <a:t>复旦大学软件学院</a:t>
            </a:r>
            <a:r>
              <a:rPr lang="en-US" altLang="zh-CN" sz="1400" dirty="0"/>
              <a:t>2025</a:t>
            </a:r>
            <a:r>
              <a:rPr lang="zh-CN" altLang="en-US" sz="1400" dirty="0"/>
              <a:t>秋 </a:t>
            </a:r>
            <a:r>
              <a:rPr lang="en-US" altLang="zh-CN" sz="1400" dirty="0"/>
              <a:t>Data Structure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Ø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w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/>
              <a:t>Data Structure</a:t>
            </a:r>
          </a:p>
        </p:txBody>
      </p:sp>
      <p:sp>
        <p:nvSpPr>
          <p:cNvPr id="30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sz="3600" dirty="0">
                <a:ea typeface="华文行楷" pitchFamily="2" charset="-122"/>
              </a:rPr>
              <a:t>复旦大学软件学院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图描述表达式示例一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9229" y="1905000"/>
            <a:ext cx="705994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36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III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关键路径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90117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66"/>
                </a:solidFill>
              </a:rPr>
              <a:t>AOE</a:t>
            </a:r>
            <a:r>
              <a:rPr lang="zh-CN" altLang="en-US" b="1" dirty="0">
                <a:solidFill>
                  <a:srgbClr val="FF0066"/>
                </a:solidFill>
              </a:rPr>
              <a:t>网的定义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Activity On Edge Network</a:t>
            </a:r>
            <a:r>
              <a:rPr lang="zh-CN" altLang="en-US" dirty="0"/>
              <a:t>，用边表示活动的网</a:t>
            </a:r>
            <a:endParaRPr lang="en-US" altLang="zh-CN" dirty="0"/>
          </a:p>
          <a:p>
            <a:pPr lvl="1"/>
            <a:r>
              <a:rPr lang="zh-CN" altLang="en-US" dirty="0"/>
              <a:t>在带权</a:t>
            </a:r>
            <a:r>
              <a:rPr lang="en-US" altLang="zh-CN" dirty="0"/>
              <a:t>DAG</a:t>
            </a:r>
            <a:r>
              <a:rPr lang="zh-CN" altLang="en-US" dirty="0"/>
              <a:t>中，以</a:t>
            </a:r>
            <a:r>
              <a:rPr lang="zh-CN" altLang="en-US" dirty="0">
                <a:solidFill>
                  <a:srgbClr val="FF0000"/>
                </a:solidFill>
              </a:rPr>
              <a:t>顶点</a:t>
            </a:r>
            <a:r>
              <a:rPr lang="zh-CN" altLang="en-US" dirty="0"/>
              <a:t>表示事件，以</a:t>
            </a:r>
            <a:r>
              <a:rPr lang="zh-CN" altLang="en-US" dirty="0">
                <a:solidFill>
                  <a:srgbClr val="FF0000"/>
                </a:solidFill>
              </a:rPr>
              <a:t>有向边</a:t>
            </a:r>
            <a:r>
              <a:rPr lang="zh-CN" altLang="en-US" dirty="0"/>
              <a:t>表示活动，以</a:t>
            </a:r>
            <a:r>
              <a:rPr lang="zh-CN" altLang="en-US" dirty="0">
                <a:solidFill>
                  <a:srgbClr val="FF0000"/>
                </a:solidFill>
              </a:rPr>
              <a:t>边上的权值</a:t>
            </a:r>
            <a:r>
              <a:rPr lang="zh-CN" altLang="en-US" dirty="0"/>
              <a:t>表示完成该活动的开销（如完成活动所需的时间）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5641" y="3212976"/>
            <a:ext cx="6887118" cy="341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444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AOE</a:t>
            </a:r>
            <a:r>
              <a:rPr lang="zh-CN" altLang="en-US" dirty="0"/>
              <a:t>网的定义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8727" y="1556792"/>
            <a:ext cx="9960946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22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关键路径的定义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6423" y="1556792"/>
            <a:ext cx="9265554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660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关键路径相关定义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4842" y="1484784"/>
            <a:ext cx="9703726" cy="4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056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关键路径相关定义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2024" y="1484784"/>
            <a:ext cx="9904536" cy="495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6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关键路径相关定义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1446" y="1484784"/>
            <a:ext cx="9145074" cy="4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320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求关键路径的步骤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9616" y="1329388"/>
            <a:ext cx="7319168" cy="552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657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求所有事件的最早发生时间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0640" y="1905000"/>
            <a:ext cx="571711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721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求所有事件的最早发生时间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6281" y="1905000"/>
            <a:ext cx="876583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39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图描述表达式示例一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7401" y="1905000"/>
            <a:ext cx="692359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21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求所有事件的最早发生时间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6903" y="1905000"/>
            <a:ext cx="878459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125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求所有事件的最早发生时间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8331" y="1905000"/>
            <a:ext cx="89017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332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求所有事件的最早发生时间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5551" y="1905000"/>
            <a:ext cx="898729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851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求所有事件的最早发生时间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9557" y="1905000"/>
            <a:ext cx="911928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623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求所有事件的最早发生时间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87261" y="1905000"/>
            <a:ext cx="902387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648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求所有事件的最早发生时间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1168" y="1905000"/>
            <a:ext cx="913606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968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求所有事件的最早发生时间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3719" y="1556792"/>
            <a:ext cx="10890962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455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求所有事件的最迟发生时间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9017" y="1905000"/>
            <a:ext cx="876036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6147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求所有事件的最迟发生时间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5100" y="1905000"/>
            <a:ext cx="886819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269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求所有事件的最迟发生时间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1714" y="1905000"/>
            <a:ext cx="863497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49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图描述表达式示例二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DAG</a:t>
            </a:r>
            <a:r>
              <a:rPr lang="zh-CN" altLang="en-US" dirty="0"/>
              <a:t>图描述表达式</a:t>
            </a:r>
            <a:r>
              <a:rPr lang="en-US" altLang="zh-CN" dirty="0"/>
              <a:t>(</a:t>
            </a:r>
            <a:r>
              <a:rPr lang="en-US" altLang="zh-CN" dirty="0" err="1"/>
              <a:t>x+y</a:t>
            </a:r>
            <a:r>
              <a:rPr lang="en-US" altLang="zh-CN" dirty="0"/>
              <a:t>)((</a:t>
            </a:r>
            <a:r>
              <a:rPr lang="en-US" altLang="zh-CN" dirty="0" err="1"/>
              <a:t>x+y</a:t>
            </a:r>
            <a:r>
              <a:rPr lang="en-US" altLang="zh-CN" dirty="0"/>
              <a:t>)/x)</a:t>
            </a:r>
            <a:r>
              <a:rPr lang="zh-CN" altLang="en-US" dirty="0"/>
              <a:t>时，需要的结点数至少是：</a:t>
            </a:r>
            <a:br>
              <a:rPr lang="en-US" altLang="zh-CN" dirty="0"/>
            </a:br>
            <a:r>
              <a:rPr lang="en-US" altLang="zh-CN" dirty="0"/>
              <a:t>A. 5 	B. 6	   C. 8  	D.9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2747" y="2996952"/>
            <a:ext cx="3463305" cy="313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9119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求所有事件的最迟发生时间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3218" y="1905000"/>
            <a:ext cx="847196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911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求所有事件的最迟发生时间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0246" y="1905000"/>
            <a:ext cx="855790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8770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求所有事件的最迟发生时间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9232" y="1905000"/>
            <a:ext cx="861993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091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求所有事件的最迟发生时间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8978" y="1905000"/>
            <a:ext cx="878044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334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求所有事件的最迟发生时间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9442" y="1556792"/>
            <a:ext cx="10299516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222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求所有活动的最早发生时间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797" y="1447800"/>
            <a:ext cx="1051680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0348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求所有活动的最早发生时间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7752" y="1447800"/>
            <a:ext cx="1068289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69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求所有活动的最迟发生时间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828" y="1447800"/>
            <a:ext cx="1068874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3139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求所有活动的最迟发生时间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459" y="1447800"/>
            <a:ext cx="1105348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646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求所有活动的最迟发生时间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9195" y="1447800"/>
            <a:ext cx="1094001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70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图描述表达式示例二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2112" y="1995487"/>
            <a:ext cx="3990975" cy="3933825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9112" y="2366962"/>
            <a:ext cx="41433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336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求所有活动的时间余量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6636" y="1447800"/>
            <a:ext cx="1046398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213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求所有活动的时间余量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3121" y="1496144"/>
            <a:ext cx="10615487" cy="49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019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求关键活动和关键路径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6707" y="1556792"/>
            <a:ext cx="10064986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675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关键活动和关键路径的特性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1928834"/>
            <a:ext cx="5689600" cy="4067132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024214"/>
            <a:ext cx="5689600" cy="38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258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关键活动和关键路径的特性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8786" y="1447800"/>
            <a:ext cx="1074082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2145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0838" y="876300"/>
            <a:ext cx="11601162" cy="55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7320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求右图的关键路径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0800" y="2048263"/>
            <a:ext cx="5080000" cy="38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065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拓展</a:t>
            </a: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2406854"/>
            <a:ext cx="10972800" cy="31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238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拓展</a:t>
            </a:r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7608" y="304800"/>
            <a:ext cx="8078876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205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Q &amp; 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7938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图描述表达式示例二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6412" y="2390775"/>
            <a:ext cx="3762375" cy="3143250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83400" y="2319337"/>
            <a:ext cx="41148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10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66"/>
                </a:solidFill>
              </a:rPr>
              <a:t>DAG</a:t>
            </a:r>
            <a:r>
              <a:rPr lang="zh-CN" altLang="en-US" b="1" dirty="0">
                <a:solidFill>
                  <a:srgbClr val="FF0066"/>
                </a:solidFill>
              </a:rPr>
              <a:t>图描述表达式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0521" y="1484784"/>
            <a:ext cx="4094158" cy="4955232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82014" y="1624451"/>
            <a:ext cx="6117572" cy="467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53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图描述表达式解题过程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9736" y="1905000"/>
            <a:ext cx="837892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97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图描述表达式解题过程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1717" y="1905000"/>
            <a:ext cx="833496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93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图描述表达式解题过程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4115" y="1905000"/>
            <a:ext cx="841016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52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图描述表达式解题过程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5232" y="1905000"/>
            <a:ext cx="844793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8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Lecture 5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1829590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图描述表达式解题过程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4400" y="1905000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48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图描述表达式解题过程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7313" y="1905000"/>
            <a:ext cx="882377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34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图描述表达式解题过程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2667" y="1905000"/>
            <a:ext cx="887306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01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图描述表达式解题过程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2377" y="1905000"/>
            <a:ext cx="897364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65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图描述表达式解题过程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0036" y="1905000"/>
            <a:ext cx="885832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21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图描述表达式解题过程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9865" y="1905000"/>
            <a:ext cx="899866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37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图描述表达式解题过程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9378" y="1905000"/>
            <a:ext cx="885964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23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图描述表达式解题过程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8012" y="1905000"/>
            <a:ext cx="898237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49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图描述表达式解题过程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3808" y="1905000"/>
            <a:ext cx="891078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89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图描述表达式解题过程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1867" y="1905000"/>
            <a:ext cx="897466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77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3050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图描述表达式解题过程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8625" y="1905000"/>
            <a:ext cx="92011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20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图描述表达式解题过程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4285" y="1905000"/>
            <a:ext cx="894982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57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图描述表达式解题过程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9410" y="1905000"/>
            <a:ext cx="907957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00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图描述表达式解题过程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8494" y="1905000"/>
            <a:ext cx="880141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20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DAG</a:t>
            </a:r>
            <a:r>
              <a:rPr lang="zh-CN" altLang="en-US" dirty="0"/>
              <a:t>图表示</a:t>
            </a:r>
            <a:r>
              <a:rPr lang="pt-BR" altLang="zh-CN" dirty="0"/>
              <a:t>( a * b ) * ( a * b ) * ( a * b ) * 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952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习题答案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7216" y="1905000"/>
            <a:ext cx="666396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55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拓扑排序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5292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66"/>
                </a:solidFill>
              </a:rPr>
              <a:t>AOV</a:t>
            </a:r>
            <a:r>
              <a:rPr lang="zh-CN" altLang="en-US" b="1" dirty="0">
                <a:solidFill>
                  <a:srgbClr val="FF0066"/>
                </a:solidFill>
              </a:rPr>
              <a:t>网的定义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Activity On Vertex Network</a:t>
            </a:r>
            <a:r>
              <a:rPr lang="zh-CN" altLang="en-US" dirty="0"/>
              <a:t>，用顶点表示活动的网</a:t>
            </a:r>
            <a:endParaRPr lang="en-US" altLang="zh-CN" dirty="0"/>
          </a:p>
          <a:p>
            <a:pPr lvl="1"/>
            <a:r>
              <a:rPr lang="zh-CN" altLang="en-US" dirty="0"/>
              <a:t>一般是用</a:t>
            </a:r>
            <a:r>
              <a:rPr lang="en-US" altLang="zh-CN" dirty="0"/>
              <a:t>DAG</a:t>
            </a:r>
            <a:r>
              <a:rPr lang="zh-CN" altLang="en-US" dirty="0"/>
              <a:t>表示一个工程，其中顶点表示活动，有向边</a:t>
            </a:r>
            <a:r>
              <a:rPr lang="en-US" altLang="zh-CN" dirty="0"/>
              <a:t>&lt;V</a:t>
            </a:r>
            <a:r>
              <a:rPr lang="en-US" altLang="zh-CN" baseline="-25000" dirty="0"/>
              <a:t>i</a:t>
            </a:r>
            <a:r>
              <a:rPr lang="en-US" altLang="zh-CN" dirty="0"/>
              <a:t>, 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j</a:t>
            </a:r>
            <a:r>
              <a:rPr lang="en-US" altLang="zh-CN" dirty="0"/>
              <a:t>&gt;</a:t>
            </a:r>
            <a:r>
              <a:rPr lang="zh-CN" altLang="en-US" dirty="0"/>
              <a:t>表示活动</a:t>
            </a:r>
            <a:r>
              <a:rPr lang="en-US" altLang="zh-CN" dirty="0"/>
              <a:t>V</a:t>
            </a:r>
            <a:r>
              <a:rPr lang="en-US" altLang="zh-CN" baseline="-25000" dirty="0"/>
              <a:t>i</a:t>
            </a:r>
            <a:r>
              <a:rPr lang="zh-CN" altLang="en-US" dirty="0"/>
              <a:t>必须先于活动</a:t>
            </a:r>
            <a:r>
              <a:rPr lang="en-US" altLang="zh-CN" dirty="0" err="1"/>
              <a:t>V</a:t>
            </a:r>
            <a:r>
              <a:rPr lang="en-US" altLang="zh-CN" baseline="-25000" dirty="0" err="1"/>
              <a:t>j</a:t>
            </a:r>
            <a:r>
              <a:rPr lang="zh-CN" altLang="en-US" dirty="0"/>
              <a:t>进行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7060" y="3284984"/>
            <a:ext cx="5137968" cy="3115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429000"/>
            <a:ext cx="575362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99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1200" y="1864251"/>
            <a:ext cx="11176000" cy="41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76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拓扑排序的例子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核心目的：找到做事的先后顺序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432" y="3068960"/>
            <a:ext cx="5479145" cy="26306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64152" y="3107433"/>
            <a:ext cx="3910660" cy="259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87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图的定义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若一个有向图中不存在环，则称为有向无环图，简称</a:t>
            </a:r>
            <a:r>
              <a:rPr lang="en-US" altLang="zh-CN" dirty="0"/>
              <a:t>DAG</a:t>
            </a:r>
            <a:r>
              <a:rPr lang="zh-CN" altLang="en-US" dirty="0"/>
              <a:t>图（</a:t>
            </a:r>
            <a:r>
              <a:rPr lang="en-US" altLang="zh-CN" dirty="0"/>
              <a:t>Directed Acyclic Graph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常见应用：描述表达式、拓扑排序、关键路径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2303" y="3356992"/>
            <a:ext cx="6693793" cy="293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24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拓扑排序的例子</a:t>
            </a:r>
          </a:p>
        </p:txBody>
      </p:sp>
      <p:pic>
        <p:nvPicPr>
          <p:cNvPr id="10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322092"/>
            <a:ext cx="5080000" cy="3280616"/>
          </a:xfrm>
          <a:prstGeom prst="rect">
            <a:avLst/>
          </a:prstGeom>
        </p:spPr>
      </p:pic>
      <p:pic>
        <p:nvPicPr>
          <p:cNvPr id="11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0800" y="2322359"/>
            <a:ext cx="5080000" cy="328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40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拓扑排序的例子</a:t>
            </a: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0800" y="2504208"/>
            <a:ext cx="5080000" cy="2916383"/>
          </a:xfrm>
          <a:prstGeom prst="rect">
            <a:avLst/>
          </a:prstGeom>
        </p:spPr>
      </p:pic>
      <p:pic>
        <p:nvPicPr>
          <p:cNvPr id="9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425287"/>
            <a:ext cx="5080000" cy="30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36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拓扑排序的例子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4105" y="1905000"/>
            <a:ext cx="693018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29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8726" y="1447800"/>
            <a:ext cx="1042094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45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1635865"/>
            <a:ext cx="10972800" cy="465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04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拓扑排序的实现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4603" y="1447800"/>
            <a:ext cx="858919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40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拓扑排序的实现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807855"/>
            <a:ext cx="5080000" cy="2309090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0800" y="2371762"/>
            <a:ext cx="5080000" cy="31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74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拓扑排序的实现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6938" y="1447800"/>
            <a:ext cx="936452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76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1504" y="1467213"/>
            <a:ext cx="9335392" cy="499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80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1504" y="1494200"/>
            <a:ext cx="9335392" cy="49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83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图描述表达式示例一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5997" y="1905000"/>
            <a:ext cx="698640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39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5520" y="1508786"/>
            <a:ext cx="9047360" cy="490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34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5052" y="1484784"/>
            <a:ext cx="9248296" cy="4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58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5520" y="1536383"/>
            <a:ext cx="9047360" cy="48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74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1760" y="1556792"/>
            <a:ext cx="8994880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774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5520" y="1543638"/>
            <a:ext cx="9047360" cy="48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3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4366" y="1484784"/>
            <a:ext cx="9209668" cy="4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795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7793" y="1556792"/>
            <a:ext cx="8922814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33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3175" y="1556792"/>
            <a:ext cx="8912050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45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423" y="1556792"/>
            <a:ext cx="8959554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463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3175" y="1556792"/>
            <a:ext cx="8912050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47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图描述表达式示例一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1931" y="1905000"/>
            <a:ext cx="663453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270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7448" y="1556792"/>
            <a:ext cx="8923504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527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752" y="1556792"/>
            <a:ext cx="8902896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54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5520" y="1545752"/>
            <a:ext cx="9047360" cy="48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971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5781" y="1556792"/>
            <a:ext cx="9146838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56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5520" y="1499446"/>
            <a:ext cx="9047360" cy="49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926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7864" y="1518556"/>
            <a:ext cx="9242672" cy="488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980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6635" y="1556792"/>
            <a:ext cx="8965130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12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4339" y="1556792"/>
            <a:ext cx="8949722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613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0484" y="1556792"/>
            <a:ext cx="8917432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198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1524" y="1556792"/>
            <a:ext cx="8995352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92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图描述表达式示例一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4848" y="1905000"/>
            <a:ext cx="590870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86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拓扑排序的实现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528" y="1554697"/>
            <a:ext cx="8903344" cy="48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539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5850" y="1484784"/>
            <a:ext cx="7866700" cy="4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252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逆拓扑排序的例子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652959"/>
            <a:ext cx="5080000" cy="2618881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0800" y="2120497"/>
            <a:ext cx="5080000" cy="368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逆拓扑排序的例子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045524"/>
            <a:ext cx="5080000" cy="3833751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0800" y="1932189"/>
            <a:ext cx="5080000" cy="406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002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逆拓扑排序的例子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5168" y="1905000"/>
            <a:ext cx="4964863" cy="4114800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0800" y="1933371"/>
            <a:ext cx="5080000" cy="40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553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逆拓扑排序的例子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6393" y="1905000"/>
            <a:ext cx="1026561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856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5520" y="1556187"/>
            <a:ext cx="9206640" cy="489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346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逆拓扑排序的实现（</a:t>
            </a:r>
            <a:r>
              <a:rPr lang="en-US" altLang="zh-CN" dirty="0"/>
              <a:t>DFS</a:t>
            </a:r>
            <a:r>
              <a:rPr lang="zh-CN" altLang="en-US" dirty="0"/>
              <a:t>算法）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8946" y="1905000"/>
            <a:ext cx="920050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601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逆拓扑排序的实现（</a:t>
            </a:r>
            <a:r>
              <a:rPr lang="en-US" altLang="zh-CN" dirty="0"/>
              <a:t>DFS</a:t>
            </a:r>
            <a:r>
              <a:rPr lang="zh-CN" altLang="en-US" dirty="0"/>
              <a:t>算法）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2272" y="1905000"/>
            <a:ext cx="895385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357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逆拓扑排序的实现（</a:t>
            </a:r>
            <a:r>
              <a:rPr lang="en-US" altLang="zh-CN" dirty="0"/>
              <a:t>DFS</a:t>
            </a:r>
            <a:r>
              <a:rPr lang="zh-CN" altLang="en-US" dirty="0"/>
              <a:t>算法）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9005" y="1905000"/>
            <a:ext cx="930039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07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图描述表达式示例一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2552" y="1905000"/>
            <a:ext cx="575329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314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逆拓扑排序的实现（</a:t>
            </a:r>
            <a:r>
              <a:rPr lang="en-US" altLang="zh-CN" dirty="0"/>
              <a:t>DFS</a:t>
            </a:r>
            <a:r>
              <a:rPr lang="zh-CN" altLang="en-US" dirty="0"/>
              <a:t>算法）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7752" y="1905000"/>
            <a:ext cx="906289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659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逆拓扑排序的实现（</a:t>
            </a:r>
            <a:r>
              <a:rPr lang="en-US" altLang="zh-CN" dirty="0"/>
              <a:t>DFS</a:t>
            </a:r>
            <a:r>
              <a:rPr lang="zh-CN" altLang="en-US" dirty="0"/>
              <a:t>算法）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6794" y="1905000"/>
            <a:ext cx="910481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逆拓扑排序的实现（</a:t>
            </a:r>
            <a:r>
              <a:rPr lang="en-US" altLang="zh-CN" dirty="0"/>
              <a:t>DFS</a:t>
            </a:r>
            <a:r>
              <a:rPr lang="zh-CN" altLang="en-US" dirty="0"/>
              <a:t>算法）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5804" y="1905000"/>
            <a:ext cx="920679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446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逆拓扑排序的实现（</a:t>
            </a:r>
            <a:r>
              <a:rPr lang="en-US" altLang="zh-CN" dirty="0"/>
              <a:t>DFS</a:t>
            </a:r>
            <a:r>
              <a:rPr lang="zh-CN" altLang="en-US" dirty="0"/>
              <a:t>算法）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3019" y="1905000"/>
            <a:ext cx="935236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290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逆拓扑排序的实现（</a:t>
            </a:r>
            <a:r>
              <a:rPr lang="en-US" altLang="zh-CN" dirty="0"/>
              <a:t>DFS</a:t>
            </a:r>
            <a:r>
              <a:rPr lang="zh-CN" altLang="en-US" dirty="0"/>
              <a:t>算法）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7557" y="1905000"/>
            <a:ext cx="930328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03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逆拓扑排序的实现（</a:t>
            </a:r>
            <a:r>
              <a:rPr lang="en-US" altLang="zh-CN" dirty="0"/>
              <a:t>DFS</a:t>
            </a:r>
            <a:r>
              <a:rPr lang="zh-CN" altLang="en-US" dirty="0"/>
              <a:t>算法）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6873" y="1905000"/>
            <a:ext cx="850465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647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逆拓扑排序的实现（</a:t>
            </a:r>
            <a:r>
              <a:rPr lang="en-US" altLang="zh-CN" dirty="0"/>
              <a:t>DFS</a:t>
            </a:r>
            <a:r>
              <a:rPr lang="zh-CN" altLang="en-US" dirty="0"/>
              <a:t>算法）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7512" y="1905000"/>
            <a:ext cx="872337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逆拓扑排序的实现（</a:t>
            </a:r>
            <a:r>
              <a:rPr lang="en-US" altLang="zh-CN" dirty="0"/>
              <a:t>DFS</a:t>
            </a:r>
            <a:r>
              <a:rPr lang="zh-CN" altLang="en-US" dirty="0"/>
              <a:t>算法）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6965" y="1905000"/>
            <a:ext cx="904446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219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逆拓扑排序的实现（</a:t>
            </a:r>
            <a:r>
              <a:rPr lang="en-US" altLang="zh-CN" dirty="0"/>
              <a:t>DFS</a:t>
            </a:r>
            <a:r>
              <a:rPr lang="zh-CN" altLang="en-US" dirty="0"/>
              <a:t>算法）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9875" y="1905000"/>
            <a:ext cx="88586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801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逆拓扑排序的实现（</a:t>
            </a:r>
            <a:r>
              <a:rPr lang="en-US" altLang="zh-CN" dirty="0"/>
              <a:t>DFS</a:t>
            </a:r>
            <a:r>
              <a:rPr lang="zh-CN" altLang="en-US" dirty="0"/>
              <a:t>算法）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2511" y="1905000"/>
            <a:ext cx="853337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4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DAG</a:t>
            </a:r>
            <a:r>
              <a:rPr lang="zh-CN" altLang="en-US" dirty="0"/>
              <a:t>图描述表达式示例一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4295" y="1905000"/>
            <a:ext cx="650980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778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逆拓扑排序的实现（</a:t>
            </a:r>
            <a:r>
              <a:rPr lang="en-US" altLang="zh-CN" dirty="0"/>
              <a:t>DFS</a:t>
            </a:r>
            <a:r>
              <a:rPr lang="zh-CN" altLang="en-US" dirty="0"/>
              <a:t>算法）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2105" y="1905000"/>
            <a:ext cx="893418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739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逆拓扑排序的实现（</a:t>
            </a:r>
            <a:r>
              <a:rPr lang="en-US" altLang="zh-CN" dirty="0"/>
              <a:t>DFS</a:t>
            </a:r>
            <a:r>
              <a:rPr lang="zh-CN" altLang="en-US" dirty="0"/>
              <a:t>算法）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8499" y="1905000"/>
            <a:ext cx="914140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624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逆拓扑排序的实现（</a:t>
            </a:r>
            <a:r>
              <a:rPr lang="en-US" altLang="zh-CN" dirty="0"/>
              <a:t>DFS</a:t>
            </a:r>
            <a:r>
              <a:rPr lang="zh-CN" altLang="en-US" dirty="0"/>
              <a:t>算法）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2138" y="1905000"/>
            <a:ext cx="877412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147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逆拓扑排序的实现（</a:t>
            </a:r>
            <a:r>
              <a:rPr lang="en-US" altLang="zh-CN" dirty="0"/>
              <a:t>DFS</a:t>
            </a:r>
            <a:r>
              <a:rPr lang="zh-CN" altLang="en-US" dirty="0"/>
              <a:t>算法）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5787" y="1905000"/>
            <a:ext cx="88868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563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逆拓扑排序的实现（</a:t>
            </a:r>
            <a:r>
              <a:rPr lang="en-US" altLang="zh-CN" dirty="0"/>
              <a:t>DFS</a:t>
            </a:r>
            <a:r>
              <a:rPr lang="zh-CN" altLang="en-US" dirty="0"/>
              <a:t>算法）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4499" y="1905000"/>
            <a:ext cx="884940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8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逆拓扑排序的实现（</a:t>
            </a:r>
            <a:r>
              <a:rPr lang="en-US" altLang="zh-CN" b="1" dirty="0">
                <a:solidFill>
                  <a:srgbClr val="FF0066"/>
                </a:solidFill>
              </a:rPr>
              <a:t>DFS</a:t>
            </a:r>
            <a:r>
              <a:rPr lang="zh-CN" altLang="en-US" b="1" dirty="0">
                <a:solidFill>
                  <a:srgbClr val="FF0066"/>
                </a:solidFill>
              </a:rPr>
              <a:t>算法）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8560" y="1905000"/>
            <a:ext cx="840128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192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0422" y="627761"/>
            <a:ext cx="10691578" cy="560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879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下列关于图的叙述中，正确的是（） 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回路是简单路径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存储稀疏图，用邻接矩阵比邻接表更省空间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若有向图中存在拓扑序列，则该图不存在回路</a:t>
            </a:r>
            <a:endParaRPr lang="en-US" altLang="zh-CN" dirty="0"/>
          </a:p>
          <a:p>
            <a:pPr marL="914400" lvl="1" indent="-457200">
              <a:buFont typeface="+mj-lt"/>
              <a:buAutoNum type="romanUcPeriod"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A. </a:t>
            </a:r>
            <a:r>
              <a:rPr lang="zh-CN" altLang="en-US" dirty="0"/>
              <a:t>仅</a:t>
            </a:r>
            <a:r>
              <a:rPr lang="en-US" altLang="zh-CN" dirty="0"/>
              <a:t>II     B. </a:t>
            </a:r>
            <a:r>
              <a:rPr lang="zh-CN" altLang="en-US" dirty="0"/>
              <a:t>仅</a:t>
            </a:r>
            <a:r>
              <a:rPr lang="en-US" altLang="zh-CN" dirty="0"/>
              <a:t>I</a:t>
            </a:r>
            <a:r>
              <a:rPr lang="zh-CN" altLang="en-US" dirty="0"/>
              <a:t>、</a:t>
            </a:r>
            <a:r>
              <a:rPr lang="en-US" altLang="zh-CN" dirty="0"/>
              <a:t>II    C. </a:t>
            </a:r>
            <a:r>
              <a:rPr lang="zh-CN" altLang="en-US" dirty="0"/>
              <a:t>仅</a:t>
            </a:r>
            <a:r>
              <a:rPr lang="en-US" altLang="zh-CN" dirty="0"/>
              <a:t>III    D. </a:t>
            </a:r>
            <a:r>
              <a:rPr lang="zh-CN" altLang="en-US" dirty="0"/>
              <a:t>仅</a:t>
            </a:r>
            <a:r>
              <a:rPr lang="en-US" altLang="zh-CN" dirty="0"/>
              <a:t>I</a:t>
            </a:r>
            <a:r>
              <a:rPr lang="zh-CN" altLang="en-US" dirty="0"/>
              <a:t>、</a:t>
            </a:r>
            <a:r>
              <a:rPr lang="en-US" altLang="zh-CN" dirty="0"/>
              <a:t>III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>
                <a:solidFill>
                  <a:srgbClr val="00B050"/>
                </a:solidFill>
              </a:rPr>
              <a:t>简单路径：顶点不重复出现的路径。</a:t>
            </a:r>
          </a:p>
        </p:txBody>
      </p:sp>
    </p:spTree>
    <p:extLst>
      <p:ext uri="{BB962C8B-B14F-4D97-AF65-F5344CB8AC3E}">
        <p14:creationId xmlns:p14="http://schemas.microsoft.com/office/powerpoint/2010/main" val="36698240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对下图所示的有向图进行拓扑排序，得到的拓扑序列可能是（）。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0096" y="2132856"/>
            <a:ext cx="36957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523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拓展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修改递归方式实现的图的</a:t>
            </a:r>
            <a:r>
              <a:rPr lang="en-US" altLang="zh-CN" b="1" dirty="0">
                <a:solidFill>
                  <a:srgbClr val="FF0066"/>
                </a:solidFill>
              </a:rPr>
              <a:t>DFS</a:t>
            </a:r>
            <a:r>
              <a:rPr lang="zh-CN" altLang="en-US" b="1" dirty="0">
                <a:solidFill>
                  <a:srgbClr val="FF0066"/>
                </a:solidFill>
              </a:rPr>
              <a:t>算法，将输出（访问）顶点信息的语句移到退出递归前（即执行输出语句后立刻退出递归）。</a:t>
            </a:r>
            <a:r>
              <a:rPr lang="zh-CN" altLang="en-US" dirty="0"/>
              <a:t>采用修改后的算法遍历有向无环图</a:t>
            </a:r>
            <a:r>
              <a:rPr lang="en-US" altLang="zh-CN" dirty="0"/>
              <a:t>G</a:t>
            </a:r>
            <a:r>
              <a:rPr lang="zh-CN" altLang="en-US" dirty="0"/>
              <a:t>，若输出结果中包含的全部顶点，则输出的顶点序列是</a:t>
            </a:r>
            <a:r>
              <a:rPr lang="en-US" altLang="zh-CN" dirty="0"/>
              <a:t>G</a:t>
            </a:r>
            <a:r>
              <a:rPr lang="zh-CN" altLang="en-US" dirty="0"/>
              <a:t>的（）。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拓扑有序序列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逆拓扑有序序列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广度优先搜索序列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深度优先搜索序列</a:t>
            </a:r>
          </a:p>
        </p:txBody>
      </p:sp>
    </p:spTree>
    <p:extLst>
      <p:ext uri="{BB962C8B-B14F-4D97-AF65-F5344CB8AC3E}">
        <p14:creationId xmlns:p14="http://schemas.microsoft.com/office/powerpoint/2010/main" val="2611244436"/>
      </p:ext>
    </p:extLst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Arial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46095</TotalTime>
  <Words>1192</Words>
  <Application>Microsoft Office PowerPoint</Application>
  <PresentationFormat>宽屏</PresentationFormat>
  <Paragraphs>184</Paragraphs>
  <Slides>139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139</vt:i4>
      </vt:variant>
    </vt:vector>
  </HeadingPairs>
  <TitlesOfParts>
    <vt:vector size="146" baseType="lpstr">
      <vt:lpstr>华文行楷</vt:lpstr>
      <vt:lpstr>宋体</vt:lpstr>
      <vt:lpstr>Arial</vt:lpstr>
      <vt:lpstr>Tahoma</vt:lpstr>
      <vt:lpstr>Times New Roman</vt:lpstr>
      <vt:lpstr>Wingdings</vt:lpstr>
      <vt:lpstr>Blueprint</vt:lpstr>
      <vt:lpstr>Data Structure</vt:lpstr>
      <vt:lpstr>Lecture 5</vt:lpstr>
      <vt:lpstr>Part I</vt:lpstr>
      <vt:lpstr>DAG图的定义</vt:lpstr>
      <vt:lpstr>DAG图描述表达式示例一</vt:lpstr>
      <vt:lpstr>DAG图描述表达式示例一</vt:lpstr>
      <vt:lpstr>DAG图描述表达式示例一</vt:lpstr>
      <vt:lpstr>DAG图描述表达式示例一</vt:lpstr>
      <vt:lpstr>DAG图描述表达式示例一</vt:lpstr>
      <vt:lpstr>DAG图描述表达式示例一</vt:lpstr>
      <vt:lpstr>DAG图描述表达式示例一</vt:lpstr>
      <vt:lpstr>DAG图描述表达式示例二</vt:lpstr>
      <vt:lpstr>DAG图描述表达式示例二</vt:lpstr>
      <vt:lpstr>DAG图描述表达式示例二</vt:lpstr>
      <vt:lpstr>DAG图描述表达式</vt:lpstr>
      <vt:lpstr>DAG图描述表达式解题过程</vt:lpstr>
      <vt:lpstr>DAG图描述表达式解题过程</vt:lpstr>
      <vt:lpstr>DAG图描述表达式解题过程</vt:lpstr>
      <vt:lpstr>DAG图描述表达式解题过程</vt:lpstr>
      <vt:lpstr>DAG图描述表达式解题过程</vt:lpstr>
      <vt:lpstr>DAG图描述表达式解题过程</vt:lpstr>
      <vt:lpstr>DAG图描述表达式解题过程</vt:lpstr>
      <vt:lpstr>DAG图描述表达式解题过程</vt:lpstr>
      <vt:lpstr>DAG图描述表达式解题过程</vt:lpstr>
      <vt:lpstr>DAG图描述表达式解题过程</vt:lpstr>
      <vt:lpstr>DAG图描述表达式解题过程</vt:lpstr>
      <vt:lpstr>DAG图描述表达式解题过程</vt:lpstr>
      <vt:lpstr>DAG图描述表达式解题过程</vt:lpstr>
      <vt:lpstr>DAG图描述表达式解题过程</vt:lpstr>
      <vt:lpstr>DAG图描述表达式解题过程</vt:lpstr>
      <vt:lpstr>DAG图描述表达式解题过程</vt:lpstr>
      <vt:lpstr>DAG图描述表达式解题过程</vt:lpstr>
      <vt:lpstr>DAG图描述表达式解题过程</vt:lpstr>
      <vt:lpstr>习题</vt:lpstr>
      <vt:lpstr>习题答案</vt:lpstr>
      <vt:lpstr>Part II</vt:lpstr>
      <vt:lpstr>AOV网的定义</vt:lpstr>
      <vt:lpstr>拓扑排序的定义</vt:lpstr>
      <vt:lpstr>拓扑排序的例子</vt:lpstr>
      <vt:lpstr>拓扑排序的例子</vt:lpstr>
      <vt:lpstr>拓扑排序的例子</vt:lpstr>
      <vt:lpstr>拓扑排序的例子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拓扑排序的实现</vt:lpstr>
      <vt:lpstr>逆拓扑排序的定义</vt:lpstr>
      <vt:lpstr>逆拓扑排序的例子</vt:lpstr>
      <vt:lpstr>逆拓扑排序的例子</vt:lpstr>
      <vt:lpstr>逆拓扑排序的例子</vt:lpstr>
      <vt:lpstr>逆拓扑排序的例子</vt:lpstr>
      <vt:lpstr>逆拓扑排序的实现</vt:lpstr>
      <vt:lpstr>逆拓扑排序的实现（DFS算法）</vt:lpstr>
      <vt:lpstr>逆拓扑排序的实现（DFS算法）</vt:lpstr>
      <vt:lpstr>逆拓扑排序的实现（DFS算法）</vt:lpstr>
      <vt:lpstr>逆拓扑排序的实现（DFS算法）</vt:lpstr>
      <vt:lpstr>逆拓扑排序的实现（DFS算法）</vt:lpstr>
      <vt:lpstr>逆拓扑排序的实现（DFS算法）</vt:lpstr>
      <vt:lpstr>逆拓扑排序的实现（DFS算法）</vt:lpstr>
      <vt:lpstr>逆拓扑排序的实现（DFS算法）</vt:lpstr>
      <vt:lpstr>逆拓扑排序的实现（DFS算法）</vt:lpstr>
      <vt:lpstr>逆拓扑排序的实现（DFS算法）</vt:lpstr>
      <vt:lpstr>逆拓扑排序的实现（DFS算法）</vt:lpstr>
      <vt:lpstr>逆拓扑排序的实现（DFS算法）</vt:lpstr>
      <vt:lpstr>逆拓扑排序的实现（DFS算法）</vt:lpstr>
      <vt:lpstr>逆拓扑排序的实现（DFS算法）</vt:lpstr>
      <vt:lpstr>逆拓扑排序的实现（DFS算法）</vt:lpstr>
      <vt:lpstr>逆拓扑排序的实现（DFS算法）</vt:lpstr>
      <vt:lpstr>逆拓扑排序的实现（DFS算法）</vt:lpstr>
      <vt:lpstr>逆拓扑排序的实现（DFS算法）</vt:lpstr>
      <vt:lpstr>逆拓扑排序的实现（DFS算法）</vt:lpstr>
      <vt:lpstr>小结</vt:lpstr>
      <vt:lpstr>习题</vt:lpstr>
      <vt:lpstr>习题</vt:lpstr>
      <vt:lpstr>拓展</vt:lpstr>
      <vt:lpstr>Part III</vt:lpstr>
      <vt:lpstr>AOE网的定义</vt:lpstr>
      <vt:lpstr>AOE网的定义</vt:lpstr>
      <vt:lpstr>关键路径的定义</vt:lpstr>
      <vt:lpstr>关键路径相关定义</vt:lpstr>
      <vt:lpstr>关键路径相关定义</vt:lpstr>
      <vt:lpstr>关键路径相关定义</vt:lpstr>
      <vt:lpstr>求关键路径的步骤</vt:lpstr>
      <vt:lpstr>求所有事件的最早发生时间</vt:lpstr>
      <vt:lpstr>求所有事件的最早发生时间</vt:lpstr>
      <vt:lpstr>求所有事件的最早发生时间</vt:lpstr>
      <vt:lpstr>求所有事件的最早发生时间</vt:lpstr>
      <vt:lpstr>求所有事件的最早发生时间</vt:lpstr>
      <vt:lpstr>求所有事件的最早发生时间</vt:lpstr>
      <vt:lpstr>求所有事件的最早发生时间</vt:lpstr>
      <vt:lpstr>求所有事件的最早发生时间</vt:lpstr>
      <vt:lpstr>求所有事件的最早发生时间</vt:lpstr>
      <vt:lpstr>求所有事件的最迟发生时间</vt:lpstr>
      <vt:lpstr>求所有事件的最迟发生时间</vt:lpstr>
      <vt:lpstr>求所有事件的最迟发生时间</vt:lpstr>
      <vt:lpstr>求所有事件的最迟发生时间</vt:lpstr>
      <vt:lpstr>求所有事件的最迟发生时间</vt:lpstr>
      <vt:lpstr>求所有事件的最迟发生时间</vt:lpstr>
      <vt:lpstr>求所有事件的最迟发生时间</vt:lpstr>
      <vt:lpstr>求所有事件的最迟发生时间</vt:lpstr>
      <vt:lpstr>求所有活动的最早发生时间</vt:lpstr>
      <vt:lpstr>求所有活动的最早发生时间</vt:lpstr>
      <vt:lpstr>求所有活动的最迟发生时间</vt:lpstr>
      <vt:lpstr>求所有活动的最迟发生时间</vt:lpstr>
      <vt:lpstr>求所有活动的最迟发生时间</vt:lpstr>
      <vt:lpstr>求所有活动的时间余量</vt:lpstr>
      <vt:lpstr>求所有活动的时间余量</vt:lpstr>
      <vt:lpstr>求关键活动和关键路径</vt:lpstr>
      <vt:lpstr>关键活动和关键路径的特性</vt:lpstr>
      <vt:lpstr>关键活动和关键路径的特性</vt:lpstr>
      <vt:lpstr>小结</vt:lpstr>
      <vt:lpstr>习题</vt:lpstr>
      <vt:lpstr>拓展</vt:lpstr>
      <vt:lpstr>拓展</vt:lpstr>
      <vt:lpstr>Q &amp; A</vt:lpstr>
    </vt:vector>
  </TitlesOfParts>
  <Company>113-501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Application</dc:title>
  <dc:creator>robin</dc:creator>
  <cp:lastModifiedBy>陈奕嘉</cp:lastModifiedBy>
  <cp:revision>1784</cp:revision>
  <dcterms:created xsi:type="dcterms:W3CDTF">2002-06-03T10:03:09Z</dcterms:created>
  <dcterms:modified xsi:type="dcterms:W3CDTF">2025-12-27T06:17:05Z</dcterms:modified>
</cp:coreProperties>
</file>